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8503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a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c6cc09f3f?vop=1&amp;pid=1ba527caa&amp;color=0,0,0&amp;bt=1&amp;bbb=1&amp;hb=1"/>
              <p:cNvSpPr/>
              <p:nvPr/>
            </p:nvSpPr>
            <p:spPr>
              <a:xfrm>
                <a:off x="832104" y="1080000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,5,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的系数之和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=−10+40=30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代入题中的式子，得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代入题中的式子，得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C_4_AS.15_1#c6cc09f3f?vop=1&amp;pid=1ba527c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14600"/>
              </a:xfrm>
              <a:prstGeom prst="rect">
                <a:avLst/>
              </a:prstGeom>
              <a:blipFill>
                <a:blip r:embed="rId3"/>
                <a:stretch>
                  <a:fillRect l="-1389" b="-363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15_1#c6cc09f3f?vop=1&amp;pid=1ba527caa&amp;color=0,0,0&amp;bt=1&amp;bbb=1&amp;hb=1">
                <a:extLst>
                  <a:ext uri="{FF2B5EF4-FFF2-40B4-BE49-F238E27FC236}">
                    <a16:creationId xmlns:a16="http://schemas.microsoft.com/office/drawing/2014/main" id="{D5813877-A8A4-4838-FA65-95B002BE88AB}"/>
                  </a:ext>
                </a:extLst>
              </p:cNvPr>
              <p:cNvSpPr/>
              <p:nvPr/>
            </p:nvSpPr>
            <p:spPr>
              <a:xfrm>
                <a:off x="832104" y="3583932"/>
                <a:ext cx="10533888" cy="838200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</a:t>
                </a:r>
                <a:endParaRPr lang="en-US" altLang="zh-CN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3" name="QC_4_AS.15_1#c6cc09f3f?vop=1&amp;pid=1ba527caa&amp;color=0,0,0&amp;bt=1&amp;bbb=1&amp;hb=1">
                <a:extLst>
                  <a:ext uri="{FF2B5EF4-FFF2-40B4-BE49-F238E27FC236}">
                    <a16:creationId xmlns:a16="http://schemas.microsoft.com/office/drawing/2014/main" id="{D5813877-A8A4-4838-FA65-95B002BE88A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83932"/>
                <a:ext cx="10533888" cy="838200"/>
              </a:xfrm>
              <a:prstGeom prst="rect">
                <a:avLst/>
              </a:prstGeom>
              <a:blipFill>
                <a:blip r:embed="rId4"/>
                <a:stretch>
                  <a:fillRect l="-1389" b="-1094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AS.15_1#c6cc09f3f?vop=1&amp;pid=1ba527caa&amp;color=0,0,0&amp;bt=1&amp;bbb=1&amp;hb=1">
                <a:extLst>
                  <a:ext uri="{FF2B5EF4-FFF2-40B4-BE49-F238E27FC236}">
                    <a16:creationId xmlns:a16="http://schemas.microsoft.com/office/drawing/2014/main" id="{68F52B84-A69D-2210-7885-9293E39034F2}"/>
                  </a:ext>
                </a:extLst>
              </p:cNvPr>
              <p:cNvSpPr/>
              <p:nvPr/>
            </p:nvSpPr>
            <p:spPr>
              <a:xfrm>
                <a:off x="832104" y="4422132"/>
                <a:ext cx="10533888" cy="1016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代入题中的式子，得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(1+2)×(2−2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)=0−</m:t>
                    </m:r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=0−(−32)=32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C_4_AS.15_1#c6cc09f3f?vop=1&amp;pid=1ba527caa&amp;color=0,0,0&amp;bt=1&amp;bbb=1&amp;hb=1">
                <a:extLst>
                  <a:ext uri="{FF2B5EF4-FFF2-40B4-BE49-F238E27FC236}">
                    <a16:creationId xmlns:a16="http://schemas.microsoft.com/office/drawing/2014/main" id="{68F52B84-A69D-2210-7885-9293E39034F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422132"/>
                <a:ext cx="10533888" cy="1016000"/>
              </a:xfrm>
              <a:prstGeom prst="rect">
                <a:avLst/>
              </a:prstGeom>
              <a:blipFill>
                <a:blip r:embed="rId5"/>
                <a:stretch>
                  <a:fillRect l="-1389" b="-119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6_1#0b3d2ee6a?vop=1&amp;pid=1ba527caa&amp;color=0,0,0&amp;bt=1&amp;bbb=1"/>
              <p:cNvSpPr/>
              <p:nvPr/>
            </p:nvSpPr>
            <p:spPr>
              <a:xfrm>
                <a:off x="832104" y="1080000"/>
                <a:ext cx="10531904" cy="525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下列说法正确的是(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6_1#0b3d2ee6a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525844"/>
              </a:xfrm>
              <a:prstGeom prst="rect">
                <a:avLst/>
              </a:prstGeom>
              <a:blipFill>
                <a:blip r:embed="rId3"/>
                <a:stretch>
                  <a:fillRect l="-1390" b="-162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C_4_BD.16_1#0b3d2ee6a?vop=1&amp;pid=1ba527caa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6503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17_1#0b3d2ee6a.bracket?vop=1&amp;pid=1ba527caa&amp;color=0,0,0&amp;vpa=6"/>
          <p:cNvSpPr/>
          <p:nvPr/>
        </p:nvSpPr>
        <p:spPr>
          <a:xfrm>
            <a:off x="6153436" y="1303838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16_2#0b3d2ee6a.choices?vop=1&amp;pid=1ba527caa&amp;color=0,0,0&amp;bbb=1"/>
              <p:cNvSpPr/>
              <p:nvPr/>
            </p:nvSpPr>
            <p:spPr>
              <a:xfrm>
                <a:off x="832104" y="1613210"/>
                <a:ext cx="10533888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6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7项的二项式系数最大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被3除的余数为2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展开式中存在常数项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展开式中存在连续3项的系数成等差数列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BD.16_2#0b3d2ee6a.choices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13210"/>
                <a:ext cx="10533888" cy="935355"/>
              </a:xfrm>
              <a:prstGeom prst="rect">
                <a:avLst/>
              </a:prstGeom>
              <a:blipFill>
                <a:blip r:embed="rId5"/>
                <a:stretch>
                  <a:fillRect l="-1389" b="-150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18_1#0b3d2ee6a?vop=1&amp;pid=1ba527caa&amp;color=0,0,0&amp;bbb=1&amp;hb=1"/>
              <p:cNvSpPr/>
              <p:nvPr/>
            </p:nvSpPr>
            <p:spPr>
              <a:xfrm>
                <a:off x="832104" y="2600317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利用二项式系数的单调性可判断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利用二项展开式可判断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利用二项展开式的通项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可判断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由展开式的通项知项的系数为其二项式系数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假设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≤12,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成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等差数列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利用等差中项的性质结合组合数公式求</a:t>
                </a:r>
                <a14:m>
                  <m:oMath xmlns:m="http://schemas.openxmlformats.org/officeDocument/2006/math"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可判断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EX.18_1#0b3d2ee6a?vop=1&amp;pid=1ba527ca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00317"/>
                <a:ext cx="10533888" cy="1189355"/>
              </a:xfrm>
              <a:prstGeom prst="rect">
                <a:avLst/>
              </a:prstGeom>
              <a:blipFill>
                <a:blip r:embed="rId6"/>
                <a:stretch>
                  <a:fillRect l="-1389" r="-926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9_1#0b3d2ee6a?vop=1&amp;pid=1ba527caa&amp;color=0,0,0&amp;bt=1&amp;bbb=1&amp;hb=1"/>
              <p:cNvSpPr/>
              <p:nvPr/>
            </p:nvSpPr>
            <p:spPr>
              <a:xfrm>
                <a:off x="832104" y="1080000"/>
                <a:ext cx="10533888" cy="449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【解析】对于A选项，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的展开式有15项，其中第8项的二项式系数最大，A错误；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B选项，当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(3+1)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⋅3+1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能被3整除，故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被3除的余数为1，B错误；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C选项，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42−4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≤14,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42−4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∉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，故展开式中不存在常数项，C错误；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D选项，由C选项可知，展开式中项的系数都为其二项式系数，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妨设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≤12,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成等差数列，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2×14！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+1)!⋅(13−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!⋅(14−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14！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+2)!⋅(12−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+32=0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，故展开式中存在连续3项的系数成等差数列，D正确.故选D.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9_1#0b3d2ee6a?vop=1&amp;pid=1ba527c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94530"/>
              </a:xfrm>
              <a:prstGeom prst="rect">
                <a:avLst/>
              </a:prstGeom>
              <a:blipFill>
                <a:blip r:embed="rId3"/>
                <a:stretch>
                  <a:fillRect l="-1389" b="-32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0_1#61b26d4e5?vop=1&amp;pid=1ba527caa&amp;color=0,0,0&amp;bt=1&amp;bbb=1"/>
              <p:cNvSpPr/>
              <p:nvPr/>
            </p:nvSpPr>
            <p:spPr>
              <a:xfrm>
                <a:off x="832104" y="1080000"/>
                <a:ext cx="10533888" cy="57086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9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的二项展开式中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，所有奇数项的二项式系数和为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，所有项的系数和为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B_4_BD.20_1#61b26d4e5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70865"/>
              </a:xfrm>
              <a:prstGeom prst="rect">
                <a:avLst/>
              </a:prstGeom>
              <a:blipFill>
                <a:blip r:embed="rId3"/>
                <a:stretch>
                  <a:fillRect l="-1389" b="-95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4_AN.21_1#61b26d4e5.blank?vop=1&amp;pid=1ba527caa&amp;color=0,0,0&amp;vpa=7&amp;bbb=1"/>
              <p:cNvSpPr/>
              <p:nvPr/>
            </p:nvSpPr>
            <p:spPr>
              <a:xfrm>
                <a:off x="7335393" y="1237670"/>
                <a:ext cx="346012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4_AN.21_1#61b26d4e5.blank?vop=1&amp;pid=1ba527caa&amp;color=0,0,0&amp;vpa=7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5393" y="1237670"/>
                <a:ext cx="346012" cy="269875"/>
              </a:xfrm>
              <a:prstGeom prst="rect">
                <a:avLst/>
              </a:prstGeom>
              <a:blipFill>
                <a:blip r:embed="rId4"/>
                <a:stretch>
                  <a:fillRect l="-5263" b="-1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N.22_1#61b26d4e5.blank?vop=1&amp;pid=1ba527caa&amp;color=0,0,0&amp;vpa=8&amp;bbb=1"/>
              <p:cNvSpPr/>
              <p:nvPr/>
            </p:nvSpPr>
            <p:spPr>
              <a:xfrm>
                <a:off x="9811893" y="1237670"/>
                <a:ext cx="442722" cy="26987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23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4_AN.22_1#61b26d4e5.blank?vop=1&amp;pid=1ba527caa&amp;color=0,0,0&amp;vpa=8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1893" y="1237670"/>
                <a:ext cx="442722" cy="269875"/>
              </a:xfrm>
              <a:prstGeom prst="rect">
                <a:avLst/>
              </a:prstGeom>
              <a:blipFill>
                <a:blip r:embed="rId5"/>
                <a:stretch>
                  <a:fillRect l="-6944" b="-1363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3_1#61b26d4e5?vop=1&amp;pid=1ba527caa&amp;color=0,0,0&amp;bbb=1"/>
              <p:cNvSpPr/>
              <p:nvPr/>
            </p:nvSpPr>
            <p:spPr>
              <a:xfrm>
                <a:off x="832104" y="1652135"/>
                <a:ext cx="10533888" cy="7728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【解析】奇数项的二项式系数和为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10−1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，可知所有项的系数和为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B_4_AS.23_1#61b26d4e5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52135"/>
                <a:ext cx="10533888" cy="772859"/>
              </a:xfrm>
              <a:prstGeom prst="rect">
                <a:avLst/>
              </a:prstGeom>
              <a:blipFill>
                <a:blip r:embed="rId6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4_1#a125547cc?vop=1&amp;pid=1ba527caa&amp;color=0,0,0&amp;bt=1&amp;bbb=1"/>
              <p:cNvSpPr/>
              <p:nvPr/>
            </p:nvSpPr>
            <p:spPr>
              <a:xfrm>
                <a:off x="832104" y="111810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的系数为51，则正实数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4_BD.24_1#a125547cc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5_1#a125547cc.blank?vop=1&amp;pid=1ba527caa&amp;color=0,0,0&amp;vpa=9"/>
          <p:cNvSpPr/>
          <p:nvPr/>
        </p:nvSpPr>
        <p:spPr>
          <a:xfrm>
            <a:off x="7698898" y="1072761"/>
            <a:ext cx="3000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6_1#a125547cc?vop=1&amp;pid=1ba527caa&amp;color=0,0,0&amp;bbb=1"/>
              <p:cNvSpPr/>
              <p:nvPr/>
            </p:nvSpPr>
            <p:spPr>
              <a:xfrm>
                <a:off x="832104" y="1481701"/>
                <a:ext cx="10533888" cy="889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1+20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+30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（舍）.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26_1#a125547cc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1701"/>
                <a:ext cx="10533888" cy="889000"/>
              </a:xfrm>
              <a:prstGeom prst="rect">
                <a:avLst/>
              </a:prstGeom>
              <a:blipFill>
                <a:blip r:embed="rId4"/>
                <a:stretch>
                  <a:fillRect l="-1389" b="-95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27_1#6a941afeb?vop=1&amp;pid=1ba527caa&amp;color=0,0,0&amp;bt=1&amp;bbb=1"/>
              <p:cNvSpPr/>
              <p:nvPr/>
            </p:nvSpPr>
            <p:spPr>
              <a:xfrm>
                <a:off x="832104" y="1080000"/>
                <a:ext cx="10533888" cy="558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的展开式中，第2，3，4项的二项式系数依次成等差数列.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4_BD.27_1#6a941afeb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58800"/>
              </a:xfrm>
              <a:prstGeom prst="rect">
                <a:avLst/>
              </a:prstGeom>
              <a:blipFill>
                <a:blip r:embed="rId3"/>
                <a:stretch>
                  <a:fillRect l="-1389" b="-9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8_1#0ee3125bb?vop=1&amp;pid=6a941afeb&amp;color=0,0,0&amp;bbb=1"/>
              <p:cNvSpPr/>
              <p:nvPr/>
            </p:nvSpPr>
            <p:spPr>
              <a:xfrm>
                <a:off x="832104" y="1641341"/>
                <a:ext cx="10533888" cy="354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1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BD.28_1#0ee3125bb?vop=1&amp;pid=6a941afe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41341"/>
                <a:ext cx="10533888" cy="354330"/>
              </a:xfrm>
              <a:prstGeom prst="rect">
                <a:avLst/>
              </a:prstGeom>
              <a:blipFill>
                <a:blip r:embed="rId4"/>
                <a:stretch>
                  <a:fillRect l="-1389" t="-1724" b="-3965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29_1#0ee3125bb?vop=1&amp;pid=6a941afeb&amp;color=0,0,0&amp;bbb=1"/>
              <p:cNvSpPr/>
              <p:nvPr/>
            </p:nvSpPr>
            <p:spPr>
              <a:xfrm>
                <a:off x="832104" y="1995925"/>
                <a:ext cx="10533888" cy="8021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【解】由题意得，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2⋅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+14=0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5_AN.29_1#0ee3125bb?vop=1&amp;pid=6a941afe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5925"/>
                <a:ext cx="10533888" cy="802132"/>
              </a:xfrm>
              <a:prstGeom prst="rect">
                <a:avLst/>
              </a:prstGeom>
              <a:blipFill>
                <a:blip r:embed="rId5"/>
                <a:stretch>
                  <a:fillRect l="-1389" b="-98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30_1#a39eeb440?vop=1&amp;pid=6a941afeb&amp;color=0,0,0&amp;bbb=1"/>
          <p:cNvSpPr/>
          <p:nvPr/>
        </p:nvSpPr>
        <p:spPr>
          <a:xfrm>
            <a:off x="832104" y="2808407"/>
            <a:ext cx="1053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（2）求展开式中二项式系数最大的项；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31_1#a39eeb440?vop=1&amp;pid=6a941afeb&amp;color=0,0,0&amp;bbb=1"/>
              <p:cNvSpPr/>
              <p:nvPr/>
            </p:nvSpPr>
            <p:spPr>
              <a:xfrm>
                <a:off x="832104" y="3162991"/>
                <a:ext cx="10533888" cy="4699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【解】二项式系数最大的项为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13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O_5_AN.31_1#a39eeb440?vop=1&amp;pid=6a941afe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62991"/>
                <a:ext cx="10533888" cy="469900"/>
              </a:xfrm>
              <a:prstGeom prst="rect">
                <a:avLst/>
              </a:prstGeom>
              <a:blipFill>
                <a:blip r:embed="rId6"/>
                <a:stretch>
                  <a:fillRect l="-1389" b="-116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5_BD.32_1#607c7c2b6?vop=1&amp;pid=6a941afeb&amp;color=0,0,0&amp;bbb=1"/>
          <p:cNvSpPr/>
          <p:nvPr/>
        </p:nvSpPr>
        <p:spPr>
          <a:xfrm>
            <a:off x="832104" y="3632891"/>
            <a:ext cx="1053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（3）将展开式中所有项重新排列，求有理项不相邻的概率.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33_1#607c7c2b6?vop=1&amp;pid=6a941afeb&amp;color=0,0,0&amp;bbb=1"/>
              <p:cNvSpPr/>
              <p:nvPr/>
            </p:nvSpPr>
            <p:spPr>
              <a:xfrm>
                <a:off x="832104" y="3987475"/>
                <a:ext cx="10533888" cy="14378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【解】展开式共有8项，展开式的通项为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</m:rad>
                          </m:den>
                        </m:f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f>
                          <m:f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28−5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𝑘</m:t>
                            </m:r>
                          </m:num>
                          <m:den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=0,1,2,⋯,7)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28−5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为整数，即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∈{0,2,4,6}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为有理项，即有理项有4项，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有理项不相邻的概率为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8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（提示：不相邻问题用插空法求解）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5_AN.33_1#607c7c2b6?vop=1&amp;pid=6a941afe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87475"/>
                <a:ext cx="10533888" cy="1437894"/>
              </a:xfrm>
              <a:prstGeom prst="rect">
                <a:avLst/>
              </a:prstGeom>
              <a:blipFill>
                <a:blip r:embed="rId7"/>
                <a:stretch>
                  <a:fillRect l="-1389" b="-25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c0401ec37.fixed?pid=84ecbc806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c0401ec37.fixed?pid=84ecbc806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二项式定理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ba527caa.fixed?pid=c0401ec37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6.3</a:t>
            </a:r>
            <a:r>
              <a:rPr lang="en-US" altLang="zh-CN" sz="4400" b="1" i="0" dirty="0">
                <a:solidFill>
                  <a:srgbClr val="C3D6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节测上分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8e86fb574?vop=1&amp;pid=1ba527caa&amp;color=0,0,0&amp;bt=1&amp;bbb=1"/>
              <p:cNvSpPr/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_1#8e86fb574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8e86fb574.bracket?vop=1&amp;pid=1ba527caa&amp;color=0,0,0&amp;vpa=1"/>
          <p:cNvSpPr/>
          <p:nvPr/>
        </p:nvSpPr>
        <p:spPr>
          <a:xfrm>
            <a:off x="4798727" y="1072761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8e86fb574.choices?vop=1&amp;pid=1ba527caa&amp;color=0,0,0&amp;bbb=1"/>
              <p:cNvSpPr/>
              <p:nvPr/>
            </p:nvSpPr>
            <p:spPr>
              <a:xfrm>
                <a:off x="832104" y="1485574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23947" algn="l"/>
                    <a:tab pos="5374894" algn="l"/>
                    <a:tab pos="7973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8e86fb574.choices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5574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8e86fb574?vop=1&amp;pid=1ba527caa&amp;color=0,0,0&amp;bbb=1"/>
              <p:cNvSpPr/>
              <p:nvPr/>
            </p:nvSpPr>
            <p:spPr>
              <a:xfrm>
                <a:off x="832104" y="1888164"/>
                <a:ext cx="10533888" cy="3736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=−80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，所以所求系数为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3_1#8e86fb574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88164"/>
                <a:ext cx="10533888" cy="373634"/>
              </a:xfrm>
              <a:prstGeom prst="rect">
                <a:avLst/>
              </a:prstGeom>
              <a:blipFill>
                <a:blip r:embed="rId5"/>
                <a:stretch>
                  <a:fillRect l="-1389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4_1#079341712?vop=1&amp;pid=1ba527caa&amp;color=0,0,0&amp;bt=1&amp;bbb=1"/>
              <p:cNvSpPr/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4_1#079341712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5_1#079341712.bracket?vop=1&amp;pid=1ba527caa&amp;color=0,0,0&amp;vpa=2"/>
          <p:cNvSpPr/>
          <p:nvPr/>
        </p:nvSpPr>
        <p:spPr>
          <a:xfrm>
            <a:off x="5435251" y="1072761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4_2#079341712.choices?vop=1&amp;pid=1ba527caa&amp;color=0,0,0&amp;bbb=1"/>
              <p:cNvSpPr/>
              <p:nvPr/>
            </p:nvSpPr>
            <p:spPr>
              <a:xfrm>
                <a:off x="832104" y="1485574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79522" algn="l"/>
                    <a:tab pos="5533644" algn="l"/>
                    <a:tab pos="813536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−60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30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4_2#079341712.choices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5574"/>
                <a:ext cx="10533888" cy="360680"/>
              </a:xfrm>
              <a:prstGeom prst="rect">
                <a:avLst/>
              </a:prstGeom>
              <a:blipFill>
                <a:blip r:embed="rId4"/>
                <a:stretch>
                  <a:fillRect l="-1389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079341712?vop=1&amp;pid=1ba527caa&amp;color=0,0,0&amp;bbb=1&amp;hb=1"/>
              <p:cNvSpPr/>
              <p:nvPr/>
            </p:nvSpPr>
            <p:spPr>
              <a:xfrm>
                <a:off x="832104" y="1858891"/>
                <a:ext cx="10533888" cy="7830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表示5个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的乘积，在这5个因式中，有2个因式选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，2个因式选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，剩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1个因式选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，即可得到含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的项，故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⋅(−2)=−60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6_1#079341712?vop=1&amp;pid=1ba527ca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8891"/>
                <a:ext cx="10533888" cy="783019"/>
              </a:xfrm>
              <a:prstGeom prst="rect">
                <a:avLst/>
              </a:prstGeom>
              <a:blipFill>
                <a:blip r:embed="rId5"/>
                <a:stretch>
                  <a:fillRect l="-1389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7_1#2af5a93d6?vop=1&amp;pid=1ba527caa&amp;color=0,0,0&amp;bt=1&amp;bbb=1&amp;hb=1"/>
              <p:cNvSpPr/>
              <p:nvPr/>
            </p:nvSpPr>
            <p:spPr>
              <a:xfrm>
                <a:off x="832104" y="1080000"/>
                <a:ext cx="10533888" cy="20265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杨辉三角是中国古代重要的数学成就.杨辉三角有很多有趣的性质，例如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，三角形的两个腰上的数都是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，其余的数都等于它肩上的两个数相加.在如图所示的杨辉三角中，记实线上的数1，3，6，10，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构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成数列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，即第2行第3个数是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，第3行第3个数是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，第4行第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3个数是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，第5行第3个数是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=4+</m:t>
                    </m:r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</a:t>
                </a:r>
                <a14:m>
                  <m:oMath xmlns:m="http://schemas.openxmlformats.org/officeDocument/2006/math"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行第3个数是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den>
                    </m:f>
                    <m:r>
                      <a:rPr lang="en-US" altLang="zh-CN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7_1#2af5a93d6?vop=1&amp;pid=1ba527c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6539"/>
              </a:xfrm>
              <a:prstGeom prst="rect">
                <a:avLst/>
              </a:prstGeom>
              <a:blipFill>
                <a:blip r:embed="rId3"/>
                <a:stretch>
                  <a:fillRect l="-1389" r="-405" b="-240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8_1#2af5a93d6.bracket?vop=1&amp;pid=1ba527caa&amp;color=0,0,0&amp;vpa=3"/>
          <p:cNvSpPr/>
          <p:nvPr/>
        </p:nvSpPr>
        <p:spPr>
          <a:xfrm>
            <a:off x="3883184" y="2773988"/>
            <a:ext cx="331788" cy="2680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>
              <a:solidFill>
                <a:srgbClr val="FF0000"/>
              </a:solidFill>
            </a:endParaRPr>
          </a:p>
        </p:txBody>
      </p:sp>
      <p:pic>
        <p:nvPicPr>
          <p:cNvPr id="4" name="QC_4_BD.7_2#2af5a93d6?vop=1&amp;pid=1ba527caa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46904" y="3239316"/>
            <a:ext cx="2304288" cy="163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BD.7_3#2af5a93d6.choices?vop=1&amp;pid=1ba527caa&amp;color=0,0,0&amp;bbb=1"/>
              <p:cNvSpPr/>
              <p:nvPr/>
            </p:nvSpPr>
            <p:spPr>
              <a:xfrm>
                <a:off x="832104" y="5004616"/>
                <a:ext cx="10533888" cy="51752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4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048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BD.7_3#2af5a93d6.choices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5004616"/>
                <a:ext cx="10533888" cy="517525"/>
              </a:xfrm>
              <a:prstGeom prst="rect">
                <a:avLst/>
              </a:prstGeom>
              <a:blipFill>
                <a:blip r:embed="rId5"/>
                <a:stretch>
                  <a:fillRect l="-1389" b="-152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9_1#2af5a93d6?vop=1&amp;pid=1ba527caa&amp;color=0,0,0&amp;bt=1&amp;bbb=1&amp;hb=1"/>
              <p:cNvSpPr/>
              <p:nvPr/>
            </p:nvSpPr>
            <p:spPr>
              <a:xfrm>
                <a:off x="832104" y="1080000"/>
                <a:ext cx="10533888" cy="914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【解析】由杨辉三角结合二项式系数可知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</m:sSub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（提示：利用裂项相消法求和）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2" name="QC_4_AS.9_1#2af5a93d6?vop=1&amp;pid=1ba527caa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14400"/>
              </a:xfrm>
              <a:prstGeom prst="rect">
                <a:avLst/>
              </a:prstGeom>
              <a:blipFill>
                <a:blip r:embed="rId3"/>
                <a:stretch>
                  <a:fillRect l="-1389" b="-8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4_AS.9_1#2af5a93d6?vop=1&amp;pid=1ba527caa&amp;color=0,0,0&amp;bt=1&amp;bbb=1&amp;hb=1">
                <a:extLst>
                  <a:ext uri="{FF2B5EF4-FFF2-40B4-BE49-F238E27FC236}">
                    <a16:creationId xmlns:a16="http://schemas.microsoft.com/office/drawing/2014/main" id="{58FF3A92-0EA0-3927-2C43-DFBB20917D63}"/>
                  </a:ext>
                </a:extLst>
              </p:cNvPr>
              <p:cNvSpPr/>
              <p:nvPr/>
            </p:nvSpPr>
            <p:spPr>
              <a:xfrm>
                <a:off x="832104" y="1996940"/>
                <a:ext cx="10533888" cy="1165225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4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024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 </m:t>
                            </m:r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025</m:t>
                            </m:r>
                          </m:sub>
                        </m:sSub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)+2×(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)+⋯+2×(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024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)+2×(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)=2×(1−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025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 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013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C_4_AS.9_1#2af5a93d6?vop=1&amp;pid=1ba527caa&amp;color=0,0,0&amp;bt=1&amp;bbb=1&amp;hb=1">
                <a:extLst>
                  <a:ext uri="{FF2B5EF4-FFF2-40B4-BE49-F238E27FC236}">
                    <a16:creationId xmlns:a16="http://schemas.microsoft.com/office/drawing/2014/main" id="{58FF3A92-0EA0-3927-2C43-DFBB20917D6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96940"/>
                <a:ext cx="10533888" cy="1165225"/>
              </a:xfrm>
              <a:prstGeom prst="rect">
                <a:avLst/>
              </a:prstGeom>
              <a:blipFill>
                <a:blip r:embed="rId4"/>
                <a:stretch>
                  <a:fillRect l="-1389" b="-68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235b01542?vop=1&amp;pid=1ba527caa&amp;color=0,0,0&amp;bt=1&amp;bbb=1"/>
              <p:cNvSpPr/>
              <p:nvPr/>
            </p:nvSpPr>
            <p:spPr>
              <a:xfrm>
                <a:off x="832104" y="1080000"/>
                <a:ext cx="10533888" cy="3716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的展开式中第4项和第6项的二项式系数相等，则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0_1#235b01542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1602"/>
              </a:xfrm>
              <a:prstGeom prst="rect">
                <a:avLst/>
              </a:prstGeom>
              <a:blipFill>
                <a:blip r:embed="rId3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235b01542.bracket?vop=1&amp;pid=1ba527caa&amp;color=0,0,0&amp;vpa=4"/>
          <p:cNvSpPr/>
          <p:nvPr/>
        </p:nvSpPr>
        <p:spPr>
          <a:xfrm>
            <a:off x="10261123" y="1077968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10_2#235b01542.choices?vop=1&amp;pid=1ba527caa&amp;color=0,0,0&amp;bbb=1"/>
          <p:cNvSpPr/>
          <p:nvPr/>
        </p:nvSpPr>
        <p:spPr>
          <a:xfrm>
            <a:off x="832104" y="1461508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41544" algn="l"/>
                <a:tab pos="79829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235b01542?vop=1&amp;pid=1ba527caa&amp;color=0,0,0&amp;bbb=1"/>
              <p:cNvSpPr/>
              <p:nvPr/>
            </p:nvSpPr>
            <p:spPr>
              <a:xfrm>
                <a:off x="832104" y="1825998"/>
                <a:ext cx="10533888" cy="223062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=3+5=8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![(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)+(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+1)]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（提示：组合数的性质）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12_1#235b01542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25998"/>
                <a:ext cx="10533888" cy="2230628"/>
              </a:xfrm>
              <a:prstGeom prst="rect">
                <a:avLst/>
              </a:prstGeom>
              <a:blipFill>
                <a:blip r:embed="rId4"/>
                <a:stretch>
                  <a:fillRect l="-1389" r="-1678" b="-630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c6cc09f3f?vop=1&amp;pid=1ba527caa&amp;color=0,0,0&amp;bt=1&amp;bbb=1"/>
              <p:cNvSpPr/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4_BD.13_1#c6cc09f3f?vop=1&amp;pid=1ba527ca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1315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c6cc09f3f.bracket?vop=1&amp;pid=1ba527caa&amp;color=0,0,0&amp;vpa=5&amp;bbb=1"/>
          <p:cNvSpPr/>
          <p:nvPr/>
        </p:nvSpPr>
        <p:spPr>
          <a:xfrm>
            <a:off x="9784239" y="1072761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c6cc09f3f.choices?vop=1&amp;pid=1ba527caa&amp;color=0,0,0&amp;bbb=1"/>
              <p:cNvSpPr/>
              <p:nvPr/>
            </p:nvSpPr>
            <p:spPr>
              <a:xfrm>
                <a:off x="832104" y="1443601"/>
                <a:ext cx="10533888" cy="1854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的值为30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p>
                    </m:sSup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c6cc09f3f.choices?vop=1&amp;pid=1ba527caa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3601"/>
                <a:ext cx="10533888" cy="1854200"/>
              </a:xfrm>
              <a:prstGeom prst="rect">
                <a:avLst/>
              </a:prstGeom>
              <a:blipFill>
                <a:blip r:embed="rId4"/>
                <a:stretch>
                  <a:fillRect l="-1389" b="-3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1339</Words>
  <Application>Microsoft Office PowerPoint</Application>
  <PresentationFormat>宽屏</PresentationFormat>
  <Paragraphs>95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2025-10-20T03:04:07Z</dcterms:created>
  <dcterms:modified xsi:type="dcterms:W3CDTF">2025-10-20T03:08:26Z</dcterms:modified>
  <cp:category/>
  <cp:contentStatus/>
</cp:coreProperties>
</file>